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8" autoAdjust="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3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82258-33B2-41CC-8F3F-91A85DBF3F3B}" type="datetimeFigureOut">
              <a:rPr lang="en-GB" smtClean="0"/>
              <a:t>17/02/2015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47095-3E3E-44EB-9E0A-7F1B453E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87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4E0B915C-0197-4B36-8C3F-29384CC2FEE2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fld id="{DEC60EA4-28BE-4436-9F73-4090B429F4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2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E6F3-CEE1-4671-BD9E-4008212934F4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9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D4A80-4DF9-4184-A5B3-444DAB01B3AE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09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00FF"/>
              </a:buClr>
              <a:buFont typeface="Wingdings" pitchFamily="2" charset="2"/>
              <a:buChar char="v"/>
              <a:defRPr/>
            </a:lvl1pPr>
            <a:lvl2pPr marL="742950" indent="-285750">
              <a:buClr>
                <a:srgbClr val="0000FF"/>
              </a:buClr>
              <a:buFont typeface="Wingdings" pitchFamily="2" charset="2"/>
              <a:buChar char="Ø"/>
              <a:defRPr/>
            </a:lvl2pPr>
            <a:lvl3pPr marL="1143000" indent="-228600">
              <a:buClr>
                <a:srgbClr val="0000FF"/>
              </a:buCl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328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3FF6-1C58-4184-B0C7-08CD5F753704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1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6C56-E920-41A9-B333-37C9CC4C6C4D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20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984-8B10-4631-9399-41385BE99DA2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37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D49F4-3287-4576-9584-18F912ED9B24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21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EC19-FECF-4158-A3AD-E24CAB87380F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3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9AABA-E7B5-490A-8E2C-BF3F29F016C9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5A120-08DD-47B4-BAB5-7A9B3A8C93FB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3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chemeClr val="accent5">
                <a:lumMod val="0"/>
                <a:lumOff val="100000"/>
              </a:schemeClr>
            </a:gs>
            <a:gs pos="0">
              <a:schemeClr val="accent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034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fld id="{5ACCD828-A6A4-42F6-B565-0CF21A54DCA0}" type="datetime2">
              <a:rPr lang="en-GB" smtClean="0"/>
              <a:pPr/>
              <a:t>Tuesday, 17 February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rgbClr val="FF0000"/>
                </a:solidFill>
                <a:latin typeface="Comic Sans MS" pitchFamily="66" charset="0"/>
              </a:defRPr>
            </a:lvl1pPr>
          </a:lstStyle>
          <a:p>
            <a:r>
              <a:rPr lang="en-GB" dirty="0" smtClean="0"/>
              <a:t>Slide </a:t>
            </a:r>
            <a:fld id="{DEC60EA4-28BE-4436-9F73-4090B429F4F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59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2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3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4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  <p:tmpl lvl="5">
            <p:tnLst>
              <p:par>
                <p:cTn presetID="56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by="(-#ppt_w*2)" calcmode="lin" valueType="num">
                      <p:cBhvr rctx="PPT">
                        <p:cTn dur="25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</p:anim>
                    <p:anim by="(#ppt_w*0.50)" calcmode="lin" valueType="num">
                      <p:cBhvr>
                        <p:cTn dur="250" decel="50000" autoRev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</p:anim>
                    <p:anim from="(-#ppt_h/2)" to="(#ppt_y)"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</p:anim>
                    <p:animRot by="21600000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</p:tmplLst>
      </p:bldP>
    </p:bld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Ø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q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00FF"/>
        </a:buClr>
        <a:buFont typeface="Wingdings" pitchFamily="2" charset="2"/>
        <a:buChar char="v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Biology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Genomic Sequencing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391039">
            <a:off x="6066979" y="5744685"/>
            <a:ext cx="2640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spc="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Mr G R Davidson</a:t>
            </a:r>
            <a:endParaRPr lang="en-GB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Phylogenetics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Because of these mutations, groups become genetically different.</a:t>
            </a:r>
          </a:p>
          <a:p>
            <a:r>
              <a:rPr lang="en-GB" dirty="0" smtClean="0"/>
              <a:t>Therefore, the more mutations there are, the more distant the relationship is likely to be.</a:t>
            </a:r>
          </a:p>
          <a:p>
            <a:r>
              <a:rPr lang="en-GB" dirty="0" smtClean="0"/>
              <a:t>This principle is known as the </a:t>
            </a:r>
            <a:r>
              <a:rPr lang="en-GB" b="1" u="sng" dirty="0" smtClean="0"/>
              <a:t>molecular clock</a:t>
            </a:r>
            <a:r>
              <a:rPr lang="en-GB" dirty="0" smtClean="0"/>
              <a:t>.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59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Phylogenetics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has been used to identify 3 distinct groups of living things that originated from a common ancestor.</a:t>
            </a:r>
          </a:p>
          <a:p>
            <a:pPr lvl="1"/>
            <a:r>
              <a:rPr lang="en-GB" dirty="0" smtClean="0"/>
              <a:t>Bacteria </a:t>
            </a:r>
          </a:p>
          <a:p>
            <a:pPr lvl="1"/>
            <a:r>
              <a:rPr lang="en-GB" dirty="0" err="1" smtClean="0"/>
              <a:t>Archaea</a:t>
            </a:r>
            <a:r>
              <a:rPr lang="en-GB" dirty="0" smtClean="0"/>
              <a:t> (prokaryotes which can survive in extreme conditions such as deep sea, thermal springs, etc..</a:t>
            </a:r>
          </a:p>
          <a:p>
            <a:pPr lvl="1"/>
            <a:r>
              <a:rPr lang="en-GB" dirty="0" smtClean="0"/>
              <a:t>Eukaryotes (animals, plants &amp; fungi)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35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Phylogenetics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12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81513" y="4653136"/>
            <a:ext cx="1122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Common </a:t>
            </a:r>
          </a:p>
          <a:p>
            <a:r>
              <a:rPr lang="en-GB" dirty="0" smtClean="0">
                <a:latin typeface="Comic Sans MS" pitchFamily="66" charset="0"/>
              </a:rPr>
              <a:t>ancestor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9" name="Straight Connector 8"/>
          <p:cNvCxnSpPr>
            <a:stCxn id="7" idx="3"/>
          </p:cNvCxnSpPr>
          <p:nvPr/>
        </p:nvCxnSpPr>
        <p:spPr>
          <a:xfrm flipV="1">
            <a:off x="1603936" y="4976301"/>
            <a:ext cx="4400380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699792" y="2996953"/>
            <a:ext cx="0" cy="1979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699792" y="2996952"/>
            <a:ext cx="3304524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352054" y="3986628"/>
            <a:ext cx="0" cy="9896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352054" y="3990999"/>
            <a:ext cx="165226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04316" y="2812286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Bacteria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84774" y="3801962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latin typeface="Comic Sans MS" pitchFamily="66" charset="0"/>
              </a:rPr>
              <a:t>Archaea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93349" y="4791637"/>
            <a:ext cx="13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Eukaryotes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3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Phylogenetics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Fossil dating has also been used along with genome sequencing to produce a timeline of evolution, e.g.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13</a:t>
            </a:fld>
            <a:endParaRPr lang="en-GB" dirty="0"/>
          </a:p>
        </p:txBody>
      </p:sp>
      <p:sp>
        <p:nvSpPr>
          <p:cNvPr id="14" name="Down Arrow 13"/>
          <p:cNvSpPr/>
          <p:nvPr/>
        </p:nvSpPr>
        <p:spPr>
          <a:xfrm>
            <a:off x="4176084" y="3394545"/>
            <a:ext cx="144016" cy="178471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Down Arrow 14"/>
          <p:cNvSpPr/>
          <p:nvPr/>
        </p:nvSpPr>
        <p:spPr>
          <a:xfrm>
            <a:off x="4176084" y="3861361"/>
            <a:ext cx="144016" cy="178471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own Arrow 15"/>
          <p:cNvSpPr/>
          <p:nvPr/>
        </p:nvSpPr>
        <p:spPr>
          <a:xfrm>
            <a:off x="4176084" y="4328177"/>
            <a:ext cx="144016" cy="178471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Down Arrow 16"/>
          <p:cNvSpPr/>
          <p:nvPr/>
        </p:nvSpPr>
        <p:spPr>
          <a:xfrm>
            <a:off x="4176084" y="4794993"/>
            <a:ext cx="144016" cy="178471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Down Arrow 17"/>
          <p:cNvSpPr/>
          <p:nvPr/>
        </p:nvSpPr>
        <p:spPr>
          <a:xfrm>
            <a:off x="4176084" y="5261809"/>
            <a:ext cx="144016" cy="178471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Down Arrow 18"/>
          <p:cNvSpPr/>
          <p:nvPr/>
        </p:nvSpPr>
        <p:spPr>
          <a:xfrm>
            <a:off x="4176084" y="5728623"/>
            <a:ext cx="144016" cy="178471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/>
          <p:cNvGrpSpPr/>
          <p:nvPr/>
        </p:nvGrpSpPr>
        <p:grpSpPr>
          <a:xfrm>
            <a:off x="1691680" y="3140968"/>
            <a:ext cx="936104" cy="2911678"/>
            <a:chOff x="1691680" y="3140968"/>
            <a:chExt cx="936104" cy="2911678"/>
          </a:xfrm>
        </p:grpSpPr>
        <p:sp>
          <p:nvSpPr>
            <p:cNvPr id="20" name="Down Arrow 19"/>
            <p:cNvSpPr/>
            <p:nvPr/>
          </p:nvSpPr>
          <p:spPr>
            <a:xfrm>
              <a:off x="1691680" y="3140968"/>
              <a:ext cx="936104" cy="2911678"/>
            </a:xfrm>
            <a:prstGeom prst="downArrow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 rot="5400000">
              <a:off x="1596116" y="4058742"/>
              <a:ext cx="1127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spc="600" dirty="0" smtClean="0">
                  <a:solidFill>
                    <a:srgbClr val="FF0000"/>
                  </a:solidFill>
                  <a:latin typeface="Comic Sans MS" pitchFamily="66" charset="0"/>
                </a:rPr>
                <a:t>TIME</a:t>
              </a:r>
              <a:endParaRPr lang="en-GB" b="1" spc="6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374364" y="3056117"/>
            <a:ext cx="5281092" cy="369332"/>
            <a:chOff x="3374364" y="3056117"/>
            <a:chExt cx="5281092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3374364" y="3056117"/>
              <a:ext cx="1688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  <a:latin typeface="Comic Sans MS" pitchFamily="66" charset="0"/>
                </a:rPr>
                <a:t>Life on Earth</a:t>
              </a:r>
              <a:endParaRPr lang="en-GB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20174" y="3113825"/>
              <a:ext cx="243528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>
                  <a:solidFill>
                    <a:srgbClr val="00B050"/>
                  </a:solidFill>
                  <a:latin typeface="Comic Sans MS" pitchFamily="66" charset="0"/>
                </a:rPr>
                <a:t>Approx. 4,000,000,000 years ago</a:t>
              </a:r>
              <a:endParaRPr lang="en-GB" sz="1050" b="1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176393" y="3535463"/>
            <a:ext cx="5479063" cy="369332"/>
            <a:chOff x="3176393" y="3535463"/>
            <a:chExt cx="5479063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3176393" y="3535463"/>
              <a:ext cx="20842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  <a:latin typeface="Comic Sans MS" pitchFamily="66" charset="0"/>
                </a:rPr>
                <a:t>Evolution of cells</a:t>
              </a:r>
              <a:endParaRPr lang="en-GB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20174" y="3578267"/>
              <a:ext cx="243528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>
                  <a:solidFill>
                    <a:srgbClr val="00B050"/>
                  </a:solidFill>
                  <a:latin typeface="Comic Sans MS" pitchFamily="66" charset="0"/>
                </a:rPr>
                <a:t>Approx. 3,000,000,000 years ago</a:t>
              </a:r>
              <a:endParaRPr lang="en-GB" sz="1050" b="1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059374" y="4001966"/>
            <a:ext cx="5596082" cy="369332"/>
            <a:chOff x="3059374" y="4001966"/>
            <a:chExt cx="5596082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3059374" y="4001966"/>
              <a:ext cx="23182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  <a:latin typeface="Comic Sans MS" pitchFamily="66" charset="0"/>
                </a:rPr>
                <a:t>Eukaryotes evolved</a:t>
              </a:r>
              <a:endParaRPr lang="en-GB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20174" y="4042709"/>
              <a:ext cx="243528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>
                  <a:solidFill>
                    <a:srgbClr val="00B050"/>
                  </a:solidFill>
                  <a:latin typeface="Comic Sans MS" pitchFamily="66" charset="0"/>
                </a:rPr>
                <a:t>Approx. </a:t>
              </a:r>
              <a:r>
                <a:rPr lang="en-GB" sz="1050" b="1" dirty="0">
                  <a:solidFill>
                    <a:srgbClr val="00B050"/>
                  </a:solidFill>
                  <a:latin typeface="Comic Sans MS" pitchFamily="66" charset="0"/>
                </a:rPr>
                <a:t>1</a:t>
              </a:r>
              <a:r>
                <a:rPr lang="en-GB" sz="1050" b="1" dirty="0" smtClean="0">
                  <a:solidFill>
                    <a:srgbClr val="00B050"/>
                  </a:solidFill>
                  <a:latin typeface="Comic Sans MS" pitchFamily="66" charset="0"/>
                </a:rPr>
                <a:t>,800,000,000 years ago</a:t>
              </a:r>
              <a:endParaRPr lang="en-GB" sz="1050" b="1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411760" y="4468469"/>
            <a:ext cx="6243696" cy="369332"/>
            <a:chOff x="2411760" y="4468469"/>
            <a:chExt cx="624369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2411760" y="4468469"/>
              <a:ext cx="36134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  <a:latin typeface="Comic Sans MS" pitchFamily="66" charset="0"/>
                </a:rPr>
                <a:t>Multicellular organisms evolved</a:t>
              </a:r>
              <a:endParaRPr lang="en-GB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20174" y="4507151"/>
              <a:ext cx="243528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>
                  <a:solidFill>
                    <a:srgbClr val="00B050"/>
                  </a:solidFill>
                  <a:latin typeface="Comic Sans MS" pitchFamily="66" charset="0"/>
                </a:rPr>
                <a:t>Approx. 1,200,000,000 years ago</a:t>
              </a:r>
              <a:endParaRPr lang="en-GB" sz="1050" b="1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256543" y="4934972"/>
            <a:ext cx="5259452" cy="369332"/>
            <a:chOff x="3256543" y="4934972"/>
            <a:chExt cx="5259452" cy="369332"/>
          </a:xfrm>
        </p:grpSpPr>
        <p:sp>
          <p:nvSpPr>
            <p:cNvPr id="11" name="TextBox 10"/>
            <p:cNvSpPr txBox="1"/>
            <p:nvPr/>
          </p:nvSpPr>
          <p:spPr>
            <a:xfrm>
              <a:off x="3256543" y="4934972"/>
              <a:ext cx="19239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  <a:latin typeface="Comic Sans MS" pitchFamily="66" charset="0"/>
                </a:rPr>
                <a:t>Animals evolved</a:t>
              </a:r>
              <a:endParaRPr lang="en-GB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20174" y="4971593"/>
              <a:ext cx="229582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>
                  <a:solidFill>
                    <a:srgbClr val="00B050"/>
                  </a:solidFill>
                  <a:latin typeface="Comic Sans MS" pitchFamily="66" charset="0"/>
                </a:rPr>
                <a:t>Approx. 550,000,000 years ago</a:t>
              </a:r>
              <a:endParaRPr lang="en-GB" sz="1050" b="1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993650" y="5401475"/>
            <a:ext cx="5522345" cy="369332"/>
            <a:chOff x="2993650" y="5401475"/>
            <a:chExt cx="5522345" cy="369332"/>
          </a:xfrm>
        </p:grpSpPr>
        <p:sp>
          <p:nvSpPr>
            <p:cNvPr id="12" name="TextBox 11"/>
            <p:cNvSpPr txBox="1"/>
            <p:nvPr/>
          </p:nvSpPr>
          <p:spPr>
            <a:xfrm>
              <a:off x="2993650" y="5401475"/>
              <a:ext cx="24497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  <a:latin typeface="Comic Sans MS" pitchFamily="66" charset="0"/>
                </a:rPr>
                <a:t>Vertebrates evolved</a:t>
              </a:r>
              <a:endParaRPr lang="en-GB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20174" y="5436035"/>
              <a:ext cx="229582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>
                  <a:solidFill>
                    <a:srgbClr val="00B050"/>
                  </a:solidFill>
                  <a:latin typeface="Comic Sans MS" pitchFamily="66" charset="0"/>
                </a:rPr>
                <a:t>Approx. 480,000,000 years ago</a:t>
              </a:r>
              <a:endParaRPr lang="en-GB" sz="1050" b="1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400979" y="5867980"/>
            <a:ext cx="5115016" cy="369332"/>
            <a:chOff x="3400979" y="5867980"/>
            <a:chExt cx="5115016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3400979" y="5867980"/>
              <a:ext cx="2355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  <a:latin typeface="Comic Sans MS" pitchFamily="66" charset="0"/>
                </a:rPr>
                <a:t>Land plants evolved</a:t>
              </a:r>
              <a:endParaRPr lang="en-GB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20174" y="5900475"/>
              <a:ext cx="229582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>
                  <a:solidFill>
                    <a:srgbClr val="00B050"/>
                  </a:solidFill>
                  <a:latin typeface="Comic Sans MS" pitchFamily="66" charset="0"/>
                </a:rPr>
                <a:t>Approx. 435,000,000 years ago</a:t>
              </a:r>
              <a:endParaRPr lang="en-GB" sz="1050" b="1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022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 Genomics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now have the ability to sequence an individual’s genome and analyse it.</a:t>
            </a:r>
          </a:p>
          <a:p>
            <a:r>
              <a:rPr lang="en-GB" dirty="0" smtClean="0"/>
              <a:t>This could be used to determine the risk factor involved in a person developing certain conditions or illnesses.</a:t>
            </a:r>
          </a:p>
          <a:p>
            <a:r>
              <a:rPr lang="en-GB" dirty="0" smtClean="0"/>
              <a:t>This is where </a:t>
            </a:r>
            <a:r>
              <a:rPr lang="en-GB" dirty="0" err="1" smtClean="0"/>
              <a:t>pharmacogenetics</a:t>
            </a:r>
            <a:r>
              <a:rPr lang="en-GB" dirty="0" smtClean="0"/>
              <a:t> comes in.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83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 Genomics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process does raise one or two ethical issues.</a:t>
            </a:r>
          </a:p>
          <a:p>
            <a:r>
              <a:rPr lang="en-GB" dirty="0" smtClean="0"/>
              <a:t>Who should have access to this information and why.</a:t>
            </a:r>
          </a:p>
          <a:p>
            <a:r>
              <a:rPr lang="en-GB" dirty="0" smtClean="0"/>
              <a:t>Genetic discrimination could arise.</a:t>
            </a:r>
          </a:p>
          <a:p>
            <a:r>
              <a:rPr lang="en-GB" dirty="0" smtClean="0"/>
              <a:t>These are issues which need to be addressed before this procedure becomes cheap enough to be carried out on a regular basis.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79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the genes in an organism are collectively known as the genome.</a:t>
            </a:r>
          </a:p>
          <a:p>
            <a:r>
              <a:rPr lang="en-GB" dirty="0" smtClean="0"/>
              <a:t>Genomics is the study of genomes.</a:t>
            </a:r>
          </a:p>
          <a:p>
            <a:r>
              <a:rPr lang="en-GB" dirty="0" smtClean="0"/>
              <a:t>New technology has allowed us to determine the sequence of nucleotides in an organism’s DNA.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75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It is done by comparing data and statistical analysis and is known as </a:t>
            </a:r>
            <a:r>
              <a:rPr lang="en-GB" b="1" u="sng" dirty="0" smtClean="0"/>
              <a:t>bioinformatics</a:t>
            </a:r>
            <a:r>
              <a:rPr lang="en-GB" dirty="0" smtClean="0"/>
              <a:t>.</a:t>
            </a:r>
          </a:p>
          <a:p>
            <a:r>
              <a:rPr lang="en-GB" dirty="0" smtClean="0"/>
              <a:t>An enzyme called restriction endonuclease can be used to recognise very specific short DNA sequences called restriction sites.</a:t>
            </a:r>
          </a:p>
          <a:p>
            <a:r>
              <a:rPr lang="en-GB" dirty="0" smtClean="0"/>
              <a:t>The enzyme then ‘cuts’ the DNA at precisely these points.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75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Different restriction enzymes are responsible for cutting the DNA at different nucleotide sequences.</a:t>
            </a:r>
          </a:p>
          <a:p>
            <a:r>
              <a:rPr lang="en-GB" dirty="0" smtClean="0"/>
              <a:t>If we know the DNA sequence the enzyme uses, we can then use a number of different enzymes to cut up the DNA into fragments.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75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This information can then be analysed by computer and the complete sequence can be worked out.</a:t>
            </a:r>
          </a:p>
          <a:p>
            <a:r>
              <a:rPr lang="en-GB" dirty="0" smtClean="0"/>
              <a:t>The human genome project was set up to discover the sequence of the human genome and this was successfully completed in 2003.</a:t>
            </a:r>
          </a:p>
          <a:p>
            <a:r>
              <a:rPr lang="en-GB" dirty="0" smtClean="0"/>
              <a:t>As well as humans, other species important to humans were also prioritised, e.g. crop plants, crop pests, disease-causing organisms, etc..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75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Genomics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Some of these organisms may contain gene sequences the same as humans which can then be researched a lot easier.</a:t>
            </a:r>
          </a:p>
          <a:p>
            <a:r>
              <a:rPr lang="en-GB" dirty="0" smtClean="0"/>
              <a:t>A person’s individual genome could also be used to personalise treatment or medicines.</a:t>
            </a:r>
          </a:p>
          <a:p>
            <a:r>
              <a:rPr lang="en-GB" dirty="0" smtClean="0"/>
              <a:t>This is called </a:t>
            </a:r>
            <a:r>
              <a:rPr lang="en-GB" b="1" u="sng" dirty="0" err="1" smtClean="0"/>
              <a:t>pharmacogenetics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75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Phylogenetics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u="sng" dirty="0" err="1" smtClean="0"/>
              <a:t>Phylogenetics</a:t>
            </a:r>
            <a:r>
              <a:rPr lang="en-GB" dirty="0" smtClean="0"/>
              <a:t> is the study of how organisms are related in evolutionary terms.</a:t>
            </a:r>
          </a:p>
          <a:p>
            <a:r>
              <a:rPr lang="en-GB" dirty="0" smtClean="0"/>
              <a:t>Genomic sequence data is used to construct </a:t>
            </a:r>
            <a:r>
              <a:rPr lang="en-GB" b="1" u="sng" dirty="0" smtClean="0"/>
              <a:t>phylogenetic trees</a:t>
            </a:r>
            <a:r>
              <a:rPr lang="en-GB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43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Phylogenetics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Organisms closely related have genomes very similar to each other.</a:t>
            </a:r>
          </a:p>
          <a:p>
            <a:r>
              <a:rPr lang="en-GB" dirty="0" smtClean="0"/>
              <a:t>Gradually, over long periods of time, mutations occur which causes the two species to </a:t>
            </a:r>
            <a:r>
              <a:rPr lang="en-GB" b="1" u="sng" dirty="0" smtClean="0"/>
              <a:t>diverge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more of these means the species are more distantly related.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43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Phylogenetic Tree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F6DF-3082-4644-84DD-A3C5FBA6B3AD}" type="datetime2">
              <a:rPr lang="en-GB" smtClean="0"/>
              <a:t>Tuesday, 17 February 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 R Davidson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0EA4-28BE-4436-9F73-4090B429F4F1}" type="slidenum">
              <a:rPr lang="en-GB" smtClean="0"/>
              <a:t>9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39552" y="3284984"/>
            <a:ext cx="1122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Common </a:t>
            </a:r>
          </a:p>
          <a:p>
            <a:r>
              <a:rPr lang="en-GB" dirty="0" smtClean="0">
                <a:latin typeface="Comic Sans MS" pitchFamily="66" charset="0"/>
              </a:rPr>
              <a:t>ancestor</a:t>
            </a:r>
            <a:endParaRPr lang="en-GB" dirty="0">
              <a:latin typeface="Comic Sans MS" pitchFamily="66" charset="0"/>
            </a:endParaRPr>
          </a:p>
        </p:txBody>
      </p:sp>
      <p:cxnSp>
        <p:nvCxnSpPr>
          <p:cNvPr id="9" name="Straight Connector 8"/>
          <p:cNvCxnSpPr>
            <a:stCxn id="7" idx="3"/>
          </p:cNvCxnSpPr>
          <p:nvPr/>
        </p:nvCxnSpPr>
        <p:spPr>
          <a:xfrm flipV="1">
            <a:off x="1661975" y="3608149"/>
            <a:ext cx="461753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23728" y="3176100"/>
            <a:ext cx="0" cy="8640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23728" y="4040198"/>
            <a:ext cx="10081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123728" y="3176100"/>
            <a:ext cx="10081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117491" y="2358116"/>
            <a:ext cx="1345557" cy="8272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131840" y="3185336"/>
            <a:ext cx="13312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131840" y="3608149"/>
            <a:ext cx="1331208" cy="43204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172145" y="4040198"/>
            <a:ext cx="1290903" cy="3249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63048" y="2358116"/>
            <a:ext cx="13312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463048" y="2708920"/>
            <a:ext cx="1331208" cy="4764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63048" y="3185336"/>
            <a:ext cx="13312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63048" y="3616176"/>
            <a:ext cx="13312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63048" y="4360625"/>
            <a:ext cx="13312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804175" y="217345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J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04175" y="252425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K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804175" y="300067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L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04175" y="345357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04175" y="4202651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 rot="16200000">
            <a:off x="5603339" y="3268904"/>
            <a:ext cx="2339102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The current species</a:t>
            </a:r>
            <a:endParaRPr lang="en-GB" dirty="0">
              <a:latin typeface="Comic Sans MS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37400" y="4756576"/>
            <a:ext cx="5535490" cy="966918"/>
            <a:chOff x="1237400" y="4756576"/>
            <a:chExt cx="5535490" cy="966918"/>
          </a:xfrm>
        </p:grpSpPr>
        <p:sp>
          <p:nvSpPr>
            <p:cNvPr id="43" name="TextBox 42"/>
            <p:cNvSpPr txBox="1"/>
            <p:nvPr/>
          </p:nvSpPr>
          <p:spPr>
            <a:xfrm>
              <a:off x="1237400" y="5354162"/>
              <a:ext cx="55354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Comic Sans MS" pitchFamily="66" charset="0"/>
                </a:rPr>
                <a:t>Timescale in millions of years BP (before present)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44" name="Chevron 43"/>
            <p:cNvSpPr/>
            <p:nvPr/>
          </p:nvSpPr>
          <p:spPr>
            <a:xfrm rot="10800000">
              <a:off x="5434216" y="4756576"/>
              <a:ext cx="360040" cy="369185"/>
            </a:xfrm>
            <a:prstGeom prst="chevron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5" name="Chevron 44"/>
            <p:cNvSpPr/>
            <p:nvPr/>
          </p:nvSpPr>
          <p:spPr>
            <a:xfrm rot="10800000">
              <a:off x="4788024" y="4756576"/>
              <a:ext cx="520648" cy="369185"/>
            </a:xfrm>
            <a:prstGeom prst="chevron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6" name="Chevron 45"/>
            <p:cNvSpPr/>
            <p:nvPr/>
          </p:nvSpPr>
          <p:spPr>
            <a:xfrm rot="10800000">
              <a:off x="3707904" y="4756576"/>
              <a:ext cx="799238" cy="369185"/>
            </a:xfrm>
            <a:prstGeom prst="chevron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7" name="Chevron 46"/>
            <p:cNvSpPr/>
            <p:nvPr/>
          </p:nvSpPr>
          <p:spPr>
            <a:xfrm rot="10800000">
              <a:off x="2123728" y="4756576"/>
              <a:ext cx="1281384" cy="369185"/>
            </a:xfrm>
            <a:prstGeom prst="chevron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051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7" grpId="0"/>
      <p:bldP spid="38" grpId="0"/>
      <p:bldP spid="39" grpId="0"/>
      <p:bldP spid="40" grpId="0"/>
      <p:bldP spid="41" grpId="0"/>
      <p:bldP spid="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660</Words>
  <Application>Microsoft Office PowerPoint</Application>
  <PresentationFormat>On-screen Show (4:3)</PresentationFormat>
  <Paragraphs>122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Higher Biology</vt:lpstr>
      <vt:lpstr>Genomics</vt:lpstr>
      <vt:lpstr>Genomics</vt:lpstr>
      <vt:lpstr>Genomics</vt:lpstr>
      <vt:lpstr>Genomics</vt:lpstr>
      <vt:lpstr>Genomics</vt:lpstr>
      <vt:lpstr>Phylogenetics</vt:lpstr>
      <vt:lpstr>Phylogenetics</vt:lpstr>
      <vt:lpstr>Phylogenetic Tree</vt:lpstr>
      <vt:lpstr>Phylogenetics</vt:lpstr>
      <vt:lpstr>Phylogenetics</vt:lpstr>
      <vt:lpstr>Phylogenetics</vt:lpstr>
      <vt:lpstr>Phylogenetics</vt:lpstr>
      <vt:lpstr>Personal Genomics</vt:lpstr>
      <vt:lpstr>Personal Genomics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Biology</dc:title>
  <dc:creator>Graham Davidson</dc:creator>
  <cp:lastModifiedBy>Graham Davidson</cp:lastModifiedBy>
  <cp:revision>107</cp:revision>
  <dcterms:created xsi:type="dcterms:W3CDTF">2014-09-10T08:40:26Z</dcterms:created>
  <dcterms:modified xsi:type="dcterms:W3CDTF">2015-02-17T15:36:31Z</dcterms:modified>
</cp:coreProperties>
</file>